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sldIdLst>
    <p:sldId id="345" r:id="rId2"/>
    <p:sldId id="350" r:id="rId3"/>
    <p:sldId id="258" r:id="rId4"/>
    <p:sldId id="260" r:id="rId5"/>
    <p:sldId id="284" r:id="rId6"/>
    <p:sldId id="262" r:id="rId7"/>
    <p:sldId id="338" r:id="rId8"/>
    <p:sldId id="343" r:id="rId9"/>
    <p:sldId id="310" r:id="rId10"/>
    <p:sldId id="306" r:id="rId11"/>
    <p:sldId id="348" r:id="rId12"/>
    <p:sldId id="349" r:id="rId13"/>
    <p:sldId id="346" r:id="rId14"/>
    <p:sldId id="347" r:id="rId15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60" d="100"/>
          <a:sy n="60" d="100"/>
        </p:scale>
        <p:origin x="139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7A6D0AC8-4AFF-4744-94E7-F4A5F14AB0B6}" type="datetimeFigureOut">
              <a:rPr lang="en-US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6CF77AE-2B3A-4CCC-9B5B-85F5F7990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18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6B466-7CE2-45C6-8C2B-84AF4D25305F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0883E-B7E4-4DEB-901D-BE5EE73945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2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3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8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10C7B1-91AA-4B32-81F0-163EE846B336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994FA-E89F-40E5-B43F-B87DE1AC2C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7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7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9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7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2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F2ABD-8FF1-40AE-B671-53D8BED5F5B4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40211-16DB-426F-877B-2DAD441671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8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1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8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C9AC3C-1C93-4355-9030-1E56717638AE}" type="datetimeFigureOut">
              <a:rPr lang="en-US" smtClean="0"/>
              <a:pPr>
                <a:defRPr/>
              </a:pPr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208135-0453-421A-9983-FE2CC65A0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1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ctrTitle"/>
          </p:nvPr>
        </p:nvSpPr>
        <p:spPr bwMode="auto">
          <a:xfrm>
            <a:off x="990600" y="228600"/>
            <a:ext cx="71628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400" b="1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CONTROLS AND AUTOMATION</a:t>
            </a:r>
          </a:p>
        </p:txBody>
      </p:sp>
      <p:pic>
        <p:nvPicPr>
          <p:cNvPr id="7171" name="Picture 6" descr="http://www.dharmiengineers.com/new-images/3way-control-val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262438"/>
            <a:ext cx="2743200" cy="231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2" descr="https://lh6.googleusercontent.com/-3uiWcgHqZGQ/UHrNGuXN6kI/AAAAAAAAABQ/vlOf79qR8Hc/w800-h800/Nakakita%2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599" y="4262438"/>
            <a:ext cx="3132666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590800" y="11430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Mahesh A. Patil C/E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Elstan A. Fernandez ETO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pneumatically-controlled-val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020330"/>
            <a:ext cx="3810000" cy="583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4" descr="http://chemconvalvesindia.com/wp-content/uploads/2011/07/prod_pneumatic_valve_positio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799" y="2791354"/>
            <a:ext cx="2994913" cy="185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409433" y="152400"/>
            <a:ext cx="8229600" cy="99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Positioner/actuator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8"/>
          <p:cNvPicPr>
            <a:picLocks noChangeAspect="1" noChangeArrowheads="1"/>
          </p:cNvPicPr>
          <p:nvPr/>
        </p:nvPicPr>
        <p:blipFill rotWithShape="1">
          <a:blip r:embed="rId2" cstate="print"/>
          <a:srcRect b="9159"/>
          <a:stretch/>
        </p:blipFill>
        <p:spPr bwMode="auto">
          <a:xfrm>
            <a:off x="1072963" y="1140627"/>
            <a:ext cx="7010400" cy="505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2819400" y="2819400"/>
            <a:ext cx="0" cy="1524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324600" y="2743200"/>
            <a:ext cx="0" cy="1524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48484" y="3769527"/>
            <a:ext cx="0" cy="1524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19400" y="3899651"/>
            <a:ext cx="0" cy="1524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409433" y="152400"/>
            <a:ext cx="8229600" cy="99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Pneumatic Relay</a:t>
            </a:r>
          </a:p>
        </p:txBody>
      </p:sp>
    </p:spTree>
    <p:extLst>
      <p:ext uri="{BB962C8B-B14F-4D97-AF65-F5344CB8AC3E}">
        <p14:creationId xmlns:p14="http://schemas.microsoft.com/office/powerpoint/2010/main" val="4030774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8"/>
          <p:cNvPicPr>
            <a:picLocks noChangeAspect="1" noChangeArrowheads="1"/>
          </p:cNvPicPr>
          <p:nvPr/>
        </p:nvPicPr>
        <p:blipFill rotWithShape="1">
          <a:blip r:embed="rId2" cstate="print"/>
          <a:srcRect t="3273" r="3052"/>
          <a:stretch/>
        </p:blipFill>
        <p:spPr bwMode="auto">
          <a:xfrm rot="5400000">
            <a:off x="-101370" y="985558"/>
            <a:ext cx="6596352" cy="471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pneumatically-controlled-val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334" y="2209800"/>
            <a:ext cx="2933967" cy="4495800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3869140" y="5410200"/>
            <a:ext cx="0" cy="1439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37463" y="5410200"/>
            <a:ext cx="0" cy="1439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5638799" y="152400"/>
            <a:ext cx="3000233" cy="99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Correcting </a:t>
            </a:r>
          </a:p>
          <a:p>
            <a:r>
              <a:rPr lang="en-US" dirty="0"/>
              <a:t>Units</a:t>
            </a:r>
          </a:p>
        </p:txBody>
      </p:sp>
    </p:spTree>
    <p:extLst>
      <p:ext uri="{BB962C8B-B14F-4D97-AF65-F5344CB8AC3E}">
        <p14:creationId xmlns:p14="http://schemas.microsoft.com/office/powerpoint/2010/main" val="297385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3830"/>
            <a:ext cx="9144000" cy="5944170"/>
          </a:xfrm>
        </p:spPr>
        <p:txBody>
          <a:bodyPr>
            <a:normAutofit/>
          </a:bodyPr>
          <a:lstStyle/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Periodic calibration and cleaning of measuring devices/sensors (e.g. RTD probe in the FO purifier heater line, M/E JCW line etc.) 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Replacement of polyurethane tubes inside the controller every 24 months, as tubes tend to damage due to heat, oil and vibration.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Quarterly cleaning of nozzle with a thin SS wire (&lt;0.25 mm) 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Weekly cleaning of orifice by depressing the push button.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Bellows and linkages must be checked for their intactness.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Watch out for signs of air leakages inside the controller box</a:t>
            </a:r>
          </a:p>
          <a:p>
            <a:pPr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Leakages in signal transmission lines from controller to regulating valve.  </a:t>
            </a:r>
          </a:p>
          <a:p>
            <a:pPr lvl="0" algn="l">
              <a:buClr>
                <a:srgbClr val="FF0000"/>
              </a:buClr>
              <a:buSzPct val="122000"/>
            </a:pPr>
            <a:endParaRPr lang="en-US" sz="1400" b="1" dirty="0"/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Valve condition and integrity of valve packing/seals, moving surface of valve spindles.</a:t>
            </a:r>
          </a:p>
          <a:p>
            <a:pPr marL="342900" lvl="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endParaRPr lang="en-US" sz="1400" b="1" dirty="0"/>
          </a:p>
          <a:p>
            <a:pPr marL="342900" indent="-34290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r>
              <a:rPr lang="en-US" sz="1400" b="1" dirty="0"/>
              <a:t>And most important, cleanliness of supply air. Correct working of filters and Pressure reducers settings.</a:t>
            </a:r>
          </a:p>
          <a:p>
            <a:pPr marL="285750" indent="-285750" algn="l">
              <a:buClr>
                <a:srgbClr val="FF0000"/>
              </a:buClr>
              <a:buSzPct val="122000"/>
              <a:buFont typeface="Wingdings" pitchFamily="2" charset="2"/>
              <a:buChar char="ü"/>
            </a:pPr>
            <a:endParaRPr lang="en-US" sz="14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09433" y="152400"/>
            <a:ext cx="8229600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/>
              <a:t>Vigilance and Maintenance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3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487"/>
            <a:ext cx="7772400" cy="1089025"/>
          </a:xfrm>
        </p:spPr>
        <p:txBody>
          <a:bodyPr/>
          <a:lstStyle/>
          <a:p>
            <a:r>
              <a:rPr lang="en-US" sz="6600" dirty="0"/>
              <a:t>THANK YOU</a:t>
            </a:r>
          </a:p>
        </p:txBody>
      </p:sp>
      <p:pic>
        <p:nvPicPr>
          <p:cNvPr id="3" name="Picture 6" descr="http://www.dharmiengineers.com/new-images/3way-control-val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8248" y="1600200"/>
            <a:ext cx="22860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s://lh6.googleusercontent.com/-3uiWcgHqZGQ/UHrNGuXN6kI/AAAAAAAAABQ/vlOf79qR8Hc/w800-h800/Nakakita%2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002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525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8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Revise Terminology</a:t>
            </a:r>
          </a:p>
          <a:p>
            <a:pPr>
              <a:defRPr/>
            </a:pPr>
            <a:r>
              <a:rPr lang="en-US" b="1" dirty="0"/>
              <a:t> Understanding P I D controller theory</a:t>
            </a:r>
          </a:p>
          <a:p>
            <a:pPr>
              <a:defRPr/>
            </a:pPr>
            <a:r>
              <a:rPr lang="en-US" b="1" dirty="0"/>
              <a:t>Valve Positioner and Actuator working</a:t>
            </a:r>
          </a:p>
          <a:p>
            <a:pPr>
              <a:defRPr/>
            </a:pPr>
            <a:r>
              <a:rPr lang="en-US" b="1" dirty="0"/>
              <a:t>Adjustments and system tuning</a:t>
            </a:r>
          </a:p>
          <a:p>
            <a:pPr>
              <a:defRPr/>
            </a:pPr>
            <a:r>
              <a:rPr lang="en-US" b="1"/>
              <a:t>Practical  / </a:t>
            </a:r>
            <a:r>
              <a:rPr lang="en-US" b="1" dirty="0"/>
              <a:t>Demonstration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5177051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u="sng" dirty="0"/>
              <a:t>Total duration – 120 minutes</a:t>
            </a:r>
          </a:p>
        </p:txBody>
      </p:sp>
    </p:spTree>
    <p:extLst>
      <p:ext uri="{BB962C8B-B14F-4D97-AF65-F5344CB8AC3E}">
        <p14:creationId xmlns:p14="http://schemas.microsoft.com/office/powerpoint/2010/main" val="416015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 bwMode="auto">
          <a:xfrm>
            <a:off x="381000" y="175691"/>
            <a:ext cx="8229600" cy="639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400" b="1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626" y="990600"/>
            <a:ext cx="3744913" cy="45243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Open Loop system</a:t>
            </a:r>
          </a:p>
          <a:p>
            <a:pPr>
              <a:defRPr/>
            </a:pPr>
            <a:r>
              <a:rPr lang="en-US" dirty="0"/>
              <a:t>Closed Loop System</a:t>
            </a:r>
          </a:p>
          <a:p>
            <a:pPr>
              <a:defRPr/>
            </a:pPr>
            <a:r>
              <a:rPr lang="en-US" dirty="0"/>
              <a:t>Set Point</a:t>
            </a:r>
          </a:p>
          <a:p>
            <a:pPr>
              <a:defRPr/>
            </a:pPr>
            <a:r>
              <a:rPr lang="en-US" dirty="0"/>
              <a:t>Desired Value (</a:t>
            </a:r>
            <a:r>
              <a:rPr lang="en-US" dirty="0" err="1"/>
              <a:t>dv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Measured value (mv)</a:t>
            </a:r>
          </a:p>
          <a:p>
            <a:pPr>
              <a:defRPr/>
            </a:pPr>
            <a:r>
              <a:rPr lang="en-US" dirty="0"/>
              <a:t>Actual value (av)</a:t>
            </a:r>
          </a:p>
          <a:p>
            <a:pPr>
              <a:defRPr/>
            </a:pPr>
            <a:r>
              <a:rPr lang="en-US" dirty="0"/>
              <a:t>Comparator</a:t>
            </a:r>
          </a:p>
          <a:p>
            <a:pPr>
              <a:defRPr/>
            </a:pPr>
            <a:r>
              <a:rPr lang="en-US" dirty="0"/>
              <a:t>Error</a:t>
            </a:r>
          </a:p>
          <a:p>
            <a:pPr>
              <a:defRPr/>
            </a:pPr>
            <a:r>
              <a:rPr lang="en-US" dirty="0"/>
              <a:t>Deviation</a:t>
            </a:r>
          </a:p>
          <a:p>
            <a:pPr>
              <a:defRPr/>
            </a:pPr>
            <a:r>
              <a:rPr lang="en-US" dirty="0"/>
              <a:t>Offset</a:t>
            </a:r>
          </a:p>
          <a:p>
            <a:pPr>
              <a:defRPr/>
            </a:pPr>
            <a:r>
              <a:rPr lang="en-US" dirty="0"/>
              <a:t>Dead Band</a:t>
            </a:r>
          </a:p>
          <a:p>
            <a:pPr>
              <a:defRPr/>
            </a:pPr>
            <a:r>
              <a:rPr lang="en-US" dirty="0"/>
              <a:t>Proportional band</a:t>
            </a:r>
          </a:p>
          <a:p>
            <a:pPr>
              <a:defRPr/>
            </a:pPr>
            <a:r>
              <a:rPr lang="en-US" dirty="0"/>
              <a:t>Settling Time</a:t>
            </a:r>
          </a:p>
          <a:p>
            <a:pPr marL="137160" indent="0"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endParaRPr lang="en-US" dirty="0"/>
          </a:p>
        </p:txBody>
      </p:sp>
      <p:pic>
        <p:nvPicPr>
          <p:cNvPr id="8196" name="Picture 3" descr="6"/>
          <p:cNvPicPr>
            <a:picLocks noChangeAspect="1" noChangeArrowheads="1"/>
          </p:cNvPicPr>
          <p:nvPr/>
        </p:nvPicPr>
        <p:blipFill rotWithShape="1">
          <a:blip r:embed="rId2" cstate="print"/>
          <a:srcRect b="8609"/>
          <a:stretch/>
        </p:blipFill>
        <p:spPr bwMode="auto">
          <a:xfrm>
            <a:off x="4800600" y="4371975"/>
            <a:ext cx="3211513" cy="208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914400"/>
            <a:ext cx="5200650" cy="30194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400" b="1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TYPES OF CONTROL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b="1" u="sng" dirty="0"/>
              <a:t>STEP CONTROL</a:t>
            </a:r>
          </a:p>
          <a:p>
            <a:pPr algn="ctr">
              <a:defRPr/>
            </a:pPr>
            <a:r>
              <a:rPr lang="en-US" dirty="0"/>
              <a:t>ON – OFF CONTROL</a:t>
            </a:r>
          </a:p>
          <a:p>
            <a:pPr algn="ctr">
              <a:buFontTx/>
              <a:buNone/>
              <a:defRPr/>
            </a:pPr>
            <a:endParaRPr lang="en-US" dirty="0"/>
          </a:p>
          <a:p>
            <a:pPr algn="ctr">
              <a:buFontTx/>
              <a:buNone/>
              <a:defRPr/>
            </a:pPr>
            <a:r>
              <a:rPr lang="en-US" b="1" u="sng" dirty="0"/>
              <a:t>SEQUENCIAL CONTROL</a:t>
            </a:r>
          </a:p>
          <a:p>
            <a:pPr algn="ctr">
              <a:defRPr/>
            </a:pPr>
            <a:r>
              <a:rPr lang="en-US" dirty="0"/>
              <a:t>PROPORTIONAL CONTROL</a:t>
            </a:r>
          </a:p>
          <a:p>
            <a:pPr algn="ctr">
              <a:defRPr/>
            </a:pPr>
            <a:r>
              <a:rPr lang="en-US" dirty="0"/>
              <a:t>P + DERIVATIVE CONTROL</a:t>
            </a:r>
          </a:p>
          <a:p>
            <a:pPr algn="ctr">
              <a:defRPr/>
            </a:pPr>
            <a:r>
              <a:rPr lang="en-US" dirty="0"/>
              <a:t>P + INTEGRAL CONTROL</a:t>
            </a:r>
          </a:p>
          <a:p>
            <a:pPr algn="ctr">
              <a:defRPr/>
            </a:pPr>
            <a:r>
              <a:rPr lang="en-US" dirty="0"/>
              <a:t>P + I + D CONTROL</a:t>
            </a:r>
          </a:p>
          <a:p>
            <a:pPr algn="ctr">
              <a:buFontTx/>
              <a:buNone/>
              <a:defRPr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533400" y="3048000"/>
            <a:ext cx="7467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PROPORTIONAL -     (m)controller o/p is proportional to deviation { e(t)}</a:t>
            </a:r>
          </a:p>
          <a:p>
            <a:r>
              <a:rPr lang="en-US" sz="1400" b="1" dirty="0"/>
              <a:t>	</a:t>
            </a:r>
          </a:p>
          <a:p>
            <a:r>
              <a:rPr lang="en-US" sz="1400" b="1" dirty="0"/>
              <a:t>			m  =  - Kp  * e(t)</a:t>
            </a:r>
          </a:p>
          <a:p>
            <a:endParaRPr lang="en-US" sz="1400" b="1" dirty="0"/>
          </a:p>
          <a:p>
            <a:r>
              <a:rPr lang="en-US" sz="1400" b="1" dirty="0"/>
              <a:t>INTEGRAL  -  </a:t>
            </a:r>
            <a:r>
              <a:rPr lang="en-US" sz="1400" b="1" u="sng" dirty="0"/>
              <a:t>Rate of change of (m)controller o/p </a:t>
            </a:r>
            <a:r>
              <a:rPr lang="en-US" sz="1400" b="1" dirty="0"/>
              <a:t>is proportional to  deviation { e(t)}</a:t>
            </a:r>
          </a:p>
          <a:p>
            <a:endParaRPr lang="en-US" sz="1400" b="1" dirty="0"/>
          </a:p>
          <a:p>
            <a:r>
              <a:rPr lang="en-US" sz="1400" b="1" dirty="0"/>
              <a:t>		</a:t>
            </a:r>
            <a:r>
              <a:rPr lang="en-US" sz="1400" b="1" dirty="0" err="1"/>
              <a:t>dm</a:t>
            </a:r>
            <a:r>
              <a:rPr lang="en-US" sz="1400" b="1" dirty="0"/>
              <a:t> / </a:t>
            </a:r>
            <a:r>
              <a:rPr lang="en-US" sz="1400" b="1" dirty="0" err="1"/>
              <a:t>dt</a:t>
            </a:r>
            <a:r>
              <a:rPr lang="en-US" sz="1400" b="1" dirty="0"/>
              <a:t>    =    Ki  * e(t)</a:t>
            </a:r>
          </a:p>
          <a:p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i.e</a:t>
            </a:r>
            <a:r>
              <a:rPr lang="en-US" sz="1400" b="1" dirty="0"/>
              <a:t> 	m      =   - Ki    </a:t>
            </a:r>
            <a:r>
              <a:rPr lang="en-US" sz="1400" dirty="0"/>
              <a:t>∫</a:t>
            </a:r>
            <a:r>
              <a:rPr lang="en-US" sz="1400" b="1" dirty="0"/>
              <a:t>  e(t) *  </a:t>
            </a:r>
            <a:r>
              <a:rPr lang="en-US" sz="1400" b="1" dirty="0" err="1"/>
              <a:t>dt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DERIVATIVE  - (m)Controller o/p is proportional to </a:t>
            </a:r>
            <a:r>
              <a:rPr lang="en-US" sz="1400" b="1" u="sng" dirty="0"/>
              <a:t>rate of change of deviation { e(t)}</a:t>
            </a:r>
          </a:p>
          <a:p>
            <a:r>
              <a:rPr lang="en-US" sz="1400" b="1" u="sng" dirty="0"/>
              <a:t> </a:t>
            </a:r>
          </a:p>
          <a:p>
            <a:r>
              <a:rPr lang="en-US" sz="1400" b="1" dirty="0"/>
              <a:t>		m   =  - </a:t>
            </a:r>
            <a:r>
              <a:rPr lang="en-US" sz="1400" b="1" dirty="0" err="1"/>
              <a:t>Kd</a:t>
            </a:r>
            <a:r>
              <a:rPr lang="en-US" sz="1400" b="1" dirty="0"/>
              <a:t>  *  de(t)  / </a:t>
            </a:r>
            <a:r>
              <a:rPr lang="en-US" sz="1400" b="1" dirty="0" err="1"/>
              <a:t>dt</a:t>
            </a:r>
            <a:r>
              <a:rPr lang="en-US" sz="1400" b="1" u="sng" dirty="0"/>
              <a:t> </a:t>
            </a:r>
          </a:p>
        </p:txBody>
      </p:sp>
      <p:grpSp>
        <p:nvGrpSpPr>
          <p:cNvPr id="43" name="Group 42"/>
          <p:cNvGrpSpPr>
            <a:grpSpLocks/>
          </p:cNvGrpSpPr>
          <p:nvPr/>
        </p:nvGrpSpPr>
        <p:grpSpPr>
          <a:xfrm>
            <a:off x="1600200" y="381000"/>
            <a:ext cx="5410200" cy="2667000"/>
            <a:chOff x="-5678" y="0"/>
            <a:chExt cx="4464013" cy="2046079"/>
          </a:xfrm>
        </p:grpSpPr>
        <p:grpSp>
          <p:nvGrpSpPr>
            <p:cNvPr id="44" name="Group 43"/>
            <p:cNvGrpSpPr/>
            <p:nvPr/>
          </p:nvGrpSpPr>
          <p:grpSpPr>
            <a:xfrm>
              <a:off x="-5678" y="0"/>
              <a:ext cx="3428138" cy="2046079"/>
              <a:chOff x="-5678" y="0"/>
              <a:chExt cx="3428138" cy="2046079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333904" y="237901"/>
                <a:ext cx="532737" cy="40551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8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K</a:t>
                </a:r>
                <a:r>
                  <a:rPr lang="en-US" sz="1000" kern="1200" baseline="-250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P</a:t>
                </a:r>
                <a:endParaRPr lang="en-IN" sz="12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325953" y="939232"/>
                <a:ext cx="532737" cy="40551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8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K</a:t>
                </a:r>
                <a:r>
                  <a:rPr lang="en-US" sz="1000" kern="1200" baseline="-250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 </a:t>
                </a:r>
                <a:r>
                  <a:rPr lang="en-US" sz="10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  <a:sym typeface="Symbol" panose="05050102010706020507" pitchFamily="18" charset="2"/>
                  </a:rPr>
                  <a:t></a:t>
                </a:r>
                <a:endParaRPr lang="en-IN" sz="12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1333903" y="1640563"/>
                <a:ext cx="532738" cy="405516"/>
                <a:chOff x="1333903" y="1640563"/>
                <a:chExt cx="532738" cy="405516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1523132" y="1705861"/>
                  <a:ext cx="290464" cy="3385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800" i="1" u="sng" kern="1200"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d 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US" sz="8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sym typeface="Symbol" panose="05050102010706020507" pitchFamily="18" charset="2"/>
                    </a:rPr>
                    <a:t></a:t>
                  </a:r>
                  <a:r>
                    <a:rPr lang="en-US" sz="8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800" i="1" kern="1200"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t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1333903" y="1640563"/>
                  <a:ext cx="532738" cy="405516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800" kern="120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K</a:t>
                  </a:r>
                  <a:r>
                    <a:rPr lang="en-US" sz="1000" kern="1200" baseline="-2500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d</a:t>
                  </a:r>
                  <a:endParaRPr lang="en-IN" sz="120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7" name="Oval 56"/>
              <p:cNvSpPr/>
              <p:nvPr/>
            </p:nvSpPr>
            <p:spPr>
              <a:xfrm>
                <a:off x="2106508" y="990915"/>
                <a:ext cx="318053" cy="302149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+</a:t>
                </a:r>
                <a:endParaRPr lang="en-IN" sz="12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106511" y="286417"/>
                <a:ext cx="318053" cy="302149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+</a:t>
                </a:r>
                <a:endParaRPr lang="en-IN" sz="12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01059" y="286416"/>
                <a:ext cx="318053" cy="302149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kern="120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-</a:t>
                </a:r>
                <a:endParaRPr lang="en-IN" sz="12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0" name="Elbow Connector 59"/>
              <p:cNvCxnSpPr>
                <a:stCxn id="54" idx="1"/>
                <a:endCxn id="55" idx="1"/>
              </p:cNvCxnSpPr>
              <p:nvPr/>
            </p:nvCxnSpPr>
            <p:spPr>
              <a:xfrm rot="10800000" flipV="1">
                <a:off x="1325954" y="440658"/>
                <a:ext cx="7951" cy="701331"/>
              </a:xfrm>
              <a:prstGeom prst="bentConnector3">
                <a:avLst>
                  <a:gd name="adj1" fmla="val 2975110"/>
                </a:avLst>
              </a:prstGeom>
              <a:ln>
                <a:solidFill>
                  <a:schemeClr val="tx1"/>
                </a:solidFill>
                <a:headEnd type="triangle" w="sm" len="med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Elbow Connector 60"/>
              <p:cNvCxnSpPr>
                <a:stCxn id="55" idx="1"/>
                <a:endCxn id="78" idx="1"/>
              </p:cNvCxnSpPr>
              <p:nvPr/>
            </p:nvCxnSpPr>
            <p:spPr>
              <a:xfrm rot="10800000" flipH="1" flipV="1">
                <a:off x="1325953" y="1141989"/>
                <a:ext cx="7950" cy="701331"/>
              </a:xfrm>
              <a:prstGeom prst="bentConnector3">
                <a:avLst>
                  <a:gd name="adj1" fmla="val -2875472"/>
                </a:avLst>
              </a:prstGeom>
              <a:ln>
                <a:solidFill>
                  <a:schemeClr val="tx1"/>
                </a:solidFill>
                <a:headEnd type="triangle" w="sm" len="med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Elbow Connector 61"/>
              <p:cNvCxnSpPr>
                <a:stCxn id="78" idx="3"/>
                <a:endCxn id="57" idx="4"/>
              </p:cNvCxnSpPr>
              <p:nvPr/>
            </p:nvCxnSpPr>
            <p:spPr>
              <a:xfrm flipV="1">
                <a:off x="1866641" y="1293064"/>
                <a:ext cx="398894" cy="550257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5" idx="3"/>
                <a:endCxn id="57" idx="2"/>
              </p:cNvCxnSpPr>
              <p:nvPr/>
            </p:nvCxnSpPr>
            <p:spPr>
              <a:xfrm>
                <a:off x="1858690" y="1141990"/>
                <a:ext cx="24781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57" idx="0"/>
                <a:endCxn id="58" idx="4"/>
              </p:cNvCxnSpPr>
              <p:nvPr/>
            </p:nvCxnSpPr>
            <p:spPr>
              <a:xfrm flipV="1">
                <a:off x="2265535" y="588566"/>
                <a:ext cx="3" cy="40234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4" idx="3"/>
                <a:endCxn id="58" idx="2"/>
              </p:cNvCxnSpPr>
              <p:nvPr/>
            </p:nvCxnSpPr>
            <p:spPr>
              <a:xfrm flipV="1">
                <a:off x="1866641" y="437492"/>
                <a:ext cx="239870" cy="31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59" idx="6"/>
                <a:endCxn id="54" idx="1"/>
              </p:cNvCxnSpPr>
              <p:nvPr/>
            </p:nvCxnSpPr>
            <p:spPr>
              <a:xfrm>
                <a:off x="919112" y="437491"/>
                <a:ext cx="414792" cy="31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stCxn id="58" idx="6"/>
              </p:cNvCxnSpPr>
              <p:nvPr/>
            </p:nvCxnSpPr>
            <p:spPr>
              <a:xfrm flipV="1">
                <a:off x="2424564" y="437490"/>
                <a:ext cx="404191" cy="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endCxn id="59" idx="4"/>
              </p:cNvCxnSpPr>
              <p:nvPr/>
            </p:nvCxnSpPr>
            <p:spPr>
              <a:xfrm flipV="1">
                <a:off x="760085" y="588565"/>
                <a:ext cx="1" cy="4023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endCxn id="59" idx="2"/>
              </p:cNvCxnSpPr>
              <p:nvPr/>
            </p:nvCxnSpPr>
            <p:spPr>
              <a:xfrm>
                <a:off x="133257" y="437490"/>
                <a:ext cx="467802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42"/>
              <p:cNvSpPr txBox="1"/>
              <p:nvPr/>
            </p:nvSpPr>
            <p:spPr>
              <a:xfrm>
                <a:off x="-5678" y="206631"/>
                <a:ext cx="652743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Set Point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1" name="TextBox 43"/>
              <p:cNvSpPr txBox="1"/>
              <p:nvPr/>
            </p:nvSpPr>
            <p:spPr>
              <a:xfrm>
                <a:off x="453074" y="990787"/>
                <a:ext cx="607859" cy="369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Process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Variable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2" name="TextBox 44"/>
              <p:cNvSpPr txBox="1"/>
              <p:nvPr/>
            </p:nvSpPr>
            <p:spPr>
              <a:xfrm>
                <a:off x="1292147" y="696633"/>
                <a:ext cx="569387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Integral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3" name="TextBox 45"/>
              <p:cNvSpPr txBox="1"/>
              <p:nvPr/>
            </p:nvSpPr>
            <p:spPr>
              <a:xfrm>
                <a:off x="1193366" y="0"/>
                <a:ext cx="806631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Proportional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4" name="TextBox 46"/>
              <p:cNvSpPr txBox="1"/>
              <p:nvPr/>
            </p:nvSpPr>
            <p:spPr>
              <a:xfrm>
                <a:off x="1228735" y="1405339"/>
                <a:ext cx="697627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Derivative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5" name="TextBox 47"/>
              <p:cNvSpPr txBox="1"/>
              <p:nvPr/>
            </p:nvSpPr>
            <p:spPr>
              <a:xfrm>
                <a:off x="2359348" y="206568"/>
                <a:ext cx="1063112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Controller Output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6" name="TextBox 48"/>
              <p:cNvSpPr txBox="1"/>
              <p:nvPr/>
            </p:nvSpPr>
            <p:spPr>
              <a:xfrm>
                <a:off x="890618" y="215641"/>
                <a:ext cx="441146" cy="230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900" kern="12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Error</a:t>
                </a:r>
                <a:endParaRPr lang="en-IN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391397" y="357447"/>
              <a:ext cx="2066938" cy="629720"/>
              <a:chOff x="2391397" y="357447"/>
              <a:chExt cx="2066938" cy="629720"/>
            </a:xfrm>
          </p:grpSpPr>
          <p:sp>
            <p:nvSpPr>
              <p:cNvPr id="46" name="TextBox 66"/>
              <p:cNvSpPr txBox="1"/>
              <p:nvPr/>
            </p:nvSpPr>
            <p:spPr>
              <a:xfrm>
                <a:off x="2391397" y="541932"/>
                <a:ext cx="654346" cy="261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100" i="1" kern="1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en-US" sz="1200" i="1" kern="1200" baseline="-25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en-US" sz="1100" i="1" kern="12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en-US" sz="1100" i="1" kern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(t) +</a:t>
                </a:r>
                <a:endParaRPr lang="en-IN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2914249" y="357447"/>
                <a:ext cx="854721" cy="629720"/>
                <a:chOff x="2914249" y="357447"/>
                <a:chExt cx="854721" cy="629720"/>
              </a:xfrm>
            </p:grpSpPr>
            <p:sp>
              <p:nvSpPr>
                <p:cNvPr id="51" name="TextBox 83"/>
                <p:cNvSpPr txBox="1"/>
                <p:nvPr/>
              </p:nvSpPr>
              <p:spPr>
                <a:xfrm>
                  <a:off x="2914249" y="510088"/>
                  <a:ext cx="854721" cy="4770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K</a:t>
                  </a:r>
                  <a:r>
                    <a:rPr lang="en-US" sz="1100" i="1" kern="1200" baseline="-250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i </a:t>
                  </a:r>
                  <a:r>
                    <a:rPr lang="en-US" sz="14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sym typeface="Symbol" panose="05050102010706020507" pitchFamily="18" charset="2"/>
                    </a:rPr>
                    <a:t></a:t>
                  </a:r>
                  <a:r>
                    <a:rPr lang="en-US" sz="14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e(t)</a:t>
                  </a: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sym typeface="Symbol" panose="05050102010706020507" pitchFamily="18" charset="2"/>
                    </a:rPr>
                    <a:t></a:t>
                  </a: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 +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>
                    <a:spcAft>
                      <a:spcPts val="0"/>
                    </a:spcAft>
                  </a:pP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              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3037515" y="713457"/>
                  <a:ext cx="235962" cy="2154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8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0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3140664" y="357447"/>
                  <a:ext cx="213520" cy="2154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8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3637496" y="480438"/>
                <a:ext cx="820839" cy="433728"/>
                <a:chOff x="3637496" y="480438"/>
                <a:chExt cx="820839" cy="433728"/>
              </a:xfrm>
            </p:grpSpPr>
            <p:sp>
              <p:nvSpPr>
                <p:cNvPr id="49" name="TextBox 81"/>
                <p:cNvSpPr txBox="1"/>
                <p:nvPr/>
              </p:nvSpPr>
              <p:spPr>
                <a:xfrm>
                  <a:off x="3637496" y="514385"/>
                  <a:ext cx="361950" cy="2770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K</a:t>
                  </a:r>
                  <a:r>
                    <a:rPr lang="en-US" sz="1200" i="1" kern="1200" baseline="-250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d 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3839845" y="480438"/>
                  <a:ext cx="618490" cy="43372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 i="1" u="sng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 </a:t>
                  </a:r>
                  <a:r>
                    <a:rPr lang="en-US" sz="1100" i="1" u="sng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sym typeface="Symbol" panose="05050102010706020507" pitchFamily="18" charset="2"/>
                    </a:rPr>
                    <a:t></a:t>
                  </a:r>
                  <a:r>
                    <a:rPr lang="en-US" sz="1100" i="1" u="sng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e(t)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>
                    <a:spcAft>
                      <a:spcPts val="0"/>
                    </a:spcAft>
                  </a:pP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sym typeface="Symbol" panose="05050102010706020507" pitchFamily="18" charset="2"/>
                    </a:rPr>
                    <a:t></a:t>
                  </a:r>
                  <a:r>
                    <a:rPr lang="en-US" sz="1100" i="1" kern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t</a:t>
                  </a:r>
                  <a:endParaRPr lang="en-IN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39" name="Title 1"/>
          <p:cNvSpPr txBox="1">
            <a:spLocks/>
          </p:cNvSpPr>
          <p:nvPr/>
        </p:nvSpPr>
        <p:spPr bwMode="auto">
          <a:xfrm>
            <a:off x="5311318" y="-76200"/>
            <a:ext cx="3838433" cy="99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 I D 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31042" y="15240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System responses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0" t="29826" r="21786" b="17585"/>
          <a:stretch/>
        </p:blipFill>
        <p:spPr bwMode="auto">
          <a:xfrm>
            <a:off x="431042" y="1143000"/>
            <a:ext cx="8560558" cy="5105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7"/>
          <p:cNvSpPr txBox="1">
            <a:spLocks noChangeArrowheads="1"/>
          </p:cNvSpPr>
          <p:nvPr/>
        </p:nvSpPr>
        <p:spPr bwMode="auto">
          <a:xfrm>
            <a:off x="5410200" y="1905000"/>
            <a:ext cx="373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u="sng" dirty="0"/>
              <a:t>Nozzle – Flapper arrangement</a:t>
            </a:r>
          </a:p>
          <a:p>
            <a:endParaRPr lang="en-US" sz="1400" b="1" i="1" u="sng" dirty="0"/>
          </a:p>
          <a:p>
            <a:pPr>
              <a:buFont typeface="Arial" charset="0"/>
              <a:buChar char="•"/>
            </a:pPr>
            <a:r>
              <a:rPr lang="en-US" sz="1400" dirty="0"/>
              <a:t>Acts as a transducer or an signal amplifier</a:t>
            </a:r>
          </a:p>
          <a:p>
            <a:endParaRPr lang="en-US" sz="1400" dirty="0"/>
          </a:p>
          <a:p>
            <a:pPr>
              <a:buFont typeface="Arial" charset="0"/>
              <a:buChar char="•"/>
            </a:pPr>
            <a:r>
              <a:rPr lang="en-US" sz="1400" dirty="0"/>
              <a:t>Supply Air </a:t>
            </a:r>
            <a:r>
              <a:rPr lang="en-US" sz="1400" dirty="0" err="1"/>
              <a:t>Pr</a:t>
            </a:r>
            <a:r>
              <a:rPr lang="en-US" sz="1400" dirty="0"/>
              <a:t> – 1.5 bar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Control air output </a:t>
            </a:r>
            <a:r>
              <a:rPr lang="en-US" sz="1400" dirty="0" err="1"/>
              <a:t>pr</a:t>
            </a:r>
            <a:r>
              <a:rPr lang="en-US" sz="1400" dirty="0"/>
              <a:t> range – 3 ~ 15 psi</a:t>
            </a:r>
          </a:p>
          <a:p>
            <a:endParaRPr lang="en-US" sz="1400" dirty="0"/>
          </a:p>
          <a:p>
            <a:r>
              <a:rPr lang="en-US" sz="1400" b="1" dirty="0"/>
              <a:t>Flapper Movement(</a:t>
            </a:r>
            <a:r>
              <a:rPr lang="en-US" sz="1400" b="1" i="1" dirty="0"/>
              <a:t>X</a:t>
            </a:r>
            <a:r>
              <a:rPr lang="en-US" sz="1400" b="1" i="1" baseline="-25000" dirty="0"/>
              <a:t>1</a:t>
            </a:r>
            <a:r>
              <a:rPr lang="en-US" sz="1400" b="1" i="1" dirty="0"/>
              <a:t>, X</a:t>
            </a:r>
            <a:r>
              <a:rPr lang="en-US" sz="1400" b="1" i="1" baseline="-25000" dirty="0"/>
              <a:t>2)    </a:t>
            </a:r>
            <a:r>
              <a:rPr lang="en-US" sz="1400" b="1" dirty="0" err="1"/>
              <a:t>approx</a:t>
            </a:r>
            <a:r>
              <a:rPr lang="en-US" sz="1400" b="1" dirty="0"/>
              <a:t> 20 microns </a:t>
            </a:r>
          </a:p>
          <a:p>
            <a:endParaRPr lang="en-US" sz="1400" dirty="0"/>
          </a:p>
          <a:p>
            <a:r>
              <a:rPr lang="en-US" sz="1400" b="1" dirty="0"/>
              <a:t>Orifice </a:t>
            </a:r>
            <a:r>
              <a:rPr lang="en-US" sz="1400" b="1" dirty="0" err="1"/>
              <a:t>Dia</a:t>
            </a:r>
            <a:r>
              <a:rPr lang="en-US" sz="1400" b="1" dirty="0"/>
              <a:t> – 0.25 mm</a:t>
            </a:r>
          </a:p>
          <a:p>
            <a:endParaRPr lang="en-US" sz="1400" b="1" dirty="0"/>
          </a:p>
          <a:p>
            <a:r>
              <a:rPr lang="en-US" sz="1400" b="1" dirty="0"/>
              <a:t>Nozzle </a:t>
            </a:r>
            <a:r>
              <a:rPr lang="en-US" sz="1400" b="1" dirty="0" err="1"/>
              <a:t>Dia</a:t>
            </a:r>
            <a:r>
              <a:rPr lang="en-US" sz="1400" b="1" dirty="0"/>
              <a:t> – 0.40 mm</a:t>
            </a:r>
          </a:p>
          <a:p>
            <a:pPr>
              <a:buFont typeface="Arial" charset="0"/>
              <a:buChar char="•"/>
            </a:pPr>
            <a:endParaRPr lang="en-SG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31042" y="15240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System basics</a:t>
            </a:r>
          </a:p>
        </p:txBody>
      </p:sp>
      <p:pic>
        <p:nvPicPr>
          <p:cNvPr id="5" name="Picture 4" descr="64new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0"/>
          <a:stretch>
            <a:fillRect/>
          </a:stretch>
        </p:blipFill>
        <p:spPr bwMode="auto">
          <a:xfrm>
            <a:off x="152400" y="1676400"/>
            <a:ext cx="5175885" cy="3614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Nakakita"/>
          <p:cNvPicPr>
            <a:picLocks noChangeAspect="1" noChangeArrowheads="1"/>
          </p:cNvPicPr>
          <p:nvPr/>
        </p:nvPicPr>
        <p:blipFill>
          <a:blip r:embed="rId2" cstate="print"/>
          <a:srcRect t="11697"/>
          <a:stretch>
            <a:fillRect/>
          </a:stretch>
        </p:blipFill>
        <p:spPr bwMode="auto">
          <a:xfrm>
            <a:off x="228600" y="950306"/>
            <a:ext cx="8686800" cy="549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431042" y="15240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What’s inside- </a:t>
            </a:r>
            <a:r>
              <a:rPr lang="en-US" dirty="0" err="1"/>
              <a:t>nakakita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6" descr="http://www.dharmiengineers.com/new-images/3way-control-val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70453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8" descr="http://www.machineryspaces.com/valve-positio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990600"/>
            <a:ext cx="4778375" cy="381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409433" y="152400"/>
            <a:ext cx="8229600" cy="99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Positioner/actuator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487</Words>
  <Application>Microsoft Office PowerPoint</Application>
  <PresentationFormat>On-screen Show (4:3)</PresentationFormat>
  <Paragraphs>112</Paragraphs>
  <Slides>14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CONTROLS AND AUTOMATION</vt:lpstr>
      <vt:lpstr>SESSION OBJECTIVES</vt:lpstr>
      <vt:lpstr>TERMINOLOGY</vt:lpstr>
      <vt:lpstr>TYPES OF CONTROL 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CONTROLS AND AUTOMATION</dc:title>
  <dc:creator>Elstan</dc:creator>
  <cp:lastModifiedBy>Elstan Fernandez</cp:lastModifiedBy>
  <cp:revision>217</cp:revision>
  <cp:lastPrinted>2015-02-10T16:49:49Z</cp:lastPrinted>
  <dcterms:created xsi:type="dcterms:W3CDTF">2006-08-16T00:00:00Z</dcterms:created>
  <dcterms:modified xsi:type="dcterms:W3CDTF">2021-04-10T14:51:18Z</dcterms:modified>
</cp:coreProperties>
</file>